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itchFamily="2" charset="0"/>
      <p:regular r:id="rId13"/>
      <p:italic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14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7228" y="800457"/>
            <a:ext cx="1861304" cy="363617"/>
          </a:xfrm>
          <a:prstGeom prst="roundRect">
            <a:avLst>
              <a:gd name="adj" fmla="val 63862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313" y="904875"/>
            <a:ext cx="154781" cy="154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5485" y="858441"/>
            <a:ext cx="139696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RECOMMENDATIONS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77228" y="1241465"/>
            <a:ext cx="4553188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Action Plan</a:t>
            </a:r>
            <a:endParaRPr lang="en-US" sz="3550" dirty="0"/>
          </a:p>
        </p:txBody>
      </p:sp>
      <p:sp>
        <p:nvSpPr>
          <p:cNvPr id="7" name="Shape 3"/>
          <p:cNvSpPr/>
          <p:nvPr/>
        </p:nvSpPr>
        <p:spPr>
          <a:xfrm>
            <a:off x="677228" y="2100739"/>
            <a:ext cx="3797975" cy="1452443"/>
          </a:xfrm>
          <a:prstGeom prst="roundRect">
            <a:avLst>
              <a:gd name="adj" fmla="val 199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93564" y="2317075"/>
            <a:ext cx="239434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Subscriptions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3564" y="2717721"/>
            <a:ext cx="336530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exclusive benefits and savings for subscribers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4668679" y="2100739"/>
            <a:ext cx="3798094" cy="1452443"/>
          </a:xfrm>
          <a:prstGeom prst="roundRect">
            <a:avLst>
              <a:gd name="adj" fmla="val 199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4885015" y="2317075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Integration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85015" y="2717721"/>
            <a:ext cx="336542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 repeat buyers to move them into loyal segment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7228" y="3746659"/>
            <a:ext cx="7789545" cy="1142881"/>
          </a:xfrm>
          <a:prstGeom prst="roundRect">
            <a:avLst>
              <a:gd name="adj" fmla="val 2539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93564" y="3962995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Discounts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93564" y="4363641"/>
            <a:ext cx="735687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Audit promotional policy to protect margins</a:t>
            </a:r>
            <a:endParaRPr lang="en-US" sz="15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8" y="5107186"/>
            <a:ext cx="967502" cy="11609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838206" y="5300663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Placement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838206" y="5701308"/>
            <a:ext cx="662856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top-rated and best-selling items</a:t>
            </a:r>
            <a:endParaRPr lang="en-US" sz="15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28" y="6268164"/>
            <a:ext cx="967502" cy="116097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838206" y="646164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838206" y="6862286"/>
            <a:ext cx="662856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high-revenue age groups and express shipping users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983933"/>
            <a:ext cx="1933932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81313" y="1055727"/>
            <a:ext cx="16467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2947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Foundation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712125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3,900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837724" y="38010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429660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Transactions analyzed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426976" y="2712125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18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3426976" y="38010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26976" y="429660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tracked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16228" y="2712125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$59.7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6016228" y="38010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16228" y="429660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 transaction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426976" y="5278041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3.75</a:t>
            </a:r>
            <a:endParaRPr lang="en-US" sz="6200" dirty="0"/>
          </a:p>
        </p:txBody>
      </p:sp>
      <p:sp>
        <p:nvSpPr>
          <p:cNvPr id="16" name="Text 13"/>
          <p:cNvSpPr/>
          <p:nvPr/>
        </p:nvSpPr>
        <p:spPr>
          <a:xfrm>
            <a:off x="3426976" y="636698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3426976" y="6862524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satisfaction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361480"/>
            <a:ext cx="2164199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173" y="1513522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91352" y="1456134"/>
            <a:ext cx="154412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ANALYSIS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952744"/>
            <a:ext cx="65153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Process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301573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392091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37724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7724" y="4068247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Imported dataset using Pandas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235773" y="301573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5235773" y="3392091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235773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35773" y="4068247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df.info() and .describe() for structure analysis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633823" y="301573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9633823" y="3392091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633823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33823" y="4068247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Imputed 37 missing Review Ratings using median by category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37724" y="52530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9" name="Shape 16"/>
          <p:cNvSpPr/>
          <p:nvPr/>
        </p:nvSpPr>
        <p:spPr>
          <a:xfrm>
            <a:off x="837724" y="5629394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837724" y="5810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837724" y="6305550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age_group and frequency_purchased_days columns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7434858" y="52530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7434858" y="5629394"/>
            <a:ext cx="6357818" cy="30480"/>
          </a:xfrm>
          <a:prstGeom prst="rect">
            <a:avLst/>
          </a:prstGeom>
          <a:solidFill>
            <a:srgbClr val="59ABA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434858" y="5810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34858" y="6305550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Connected to MySQL for SQL analysis</a:t>
            </a:r>
            <a:endParaRPr lang="en-US" sz="18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2DEE4-6C30-9E6C-50AD-EF7C37BF856E}"/>
              </a:ext>
            </a:extLst>
          </p:cNvPr>
          <p:cNvSpPr/>
          <p:nvPr/>
        </p:nvSpPr>
        <p:spPr>
          <a:xfrm>
            <a:off x="12836324" y="7656651"/>
            <a:ext cx="1701479" cy="48035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30354"/>
            <a:ext cx="1370290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81313" y="1002149"/>
            <a:ext cx="108311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FINDING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4758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Gender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08089"/>
            <a:ext cx="7539395" cy="395204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31419" y="6790611"/>
            <a:ext cx="239316" cy="239316"/>
          </a:xfrm>
          <a:prstGeom prst="roundRect">
            <a:avLst>
              <a:gd name="adj" fmla="val 7642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031694" y="6790611"/>
            <a:ext cx="49946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83562" y="6790611"/>
            <a:ext cx="239316" cy="239316"/>
          </a:xfrm>
          <a:prstGeom prst="roundRect">
            <a:avLst>
              <a:gd name="adj" fmla="val 7642"/>
            </a:avLst>
          </a:prstGeom>
          <a:solidFill>
            <a:srgbClr val="F2B2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83837" y="6790611"/>
            <a:ext cx="74985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68621" y="277820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$157,890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968621" y="3439835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 customers generated 68% of total revenue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968621" y="444519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$75,191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968621" y="5106829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 customers contributed 32%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2CEFBE-14AE-B3B2-C3B2-B6A22C3B1951}"/>
              </a:ext>
            </a:extLst>
          </p:cNvPr>
          <p:cNvSpPr/>
          <p:nvPr/>
        </p:nvSpPr>
        <p:spPr>
          <a:xfrm>
            <a:off x="12836324" y="7656651"/>
            <a:ext cx="1701479" cy="48035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3464"/>
            <a:ext cx="6399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Performing Products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26231"/>
            <a:ext cx="4158734" cy="2360295"/>
          </a:xfrm>
          <a:prstGeom prst="roundRect">
            <a:avLst>
              <a:gd name="adj" fmla="val 1521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99899" y="24884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05" y="268581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4457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941326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3.86 rating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226231"/>
            <a:ext cx="4158734" cy="2360295"/>
          </a:xfrm>
          <a:prstGeom prst="roundRect">
            <a:avLst>
              <a:gd name="adj" fmla="val 1521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97949" y="24884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5355" y="2685812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34457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3941326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3.84 rating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226231"/>
            <a:ext cx="4158853" cy="2360295"/>
          </a:xfrm>
          <a:prstGeom prst="roundRect">
            <a:avLst>
              <a:gd name="adj" fmla="val 1521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95999" y="24884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3404" y="2685812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34457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3941326"/>
            <a:ext cx="36345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3.82 rating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837724" y="4825841"/>
            <a:ext cx="6357818" cy="2360295"/>
          </a:xfrm>
          <a:prstGeom prst="roundRect">
            <a:avLst>
              <a:gd name="adj" fmla="val 1521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99899" y="50880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7305" y="5285423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9899" y="6045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99899" y="654093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3.80 rating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7434858" y="4825841"/>
            <a:ext cx="6357818" cy="2360295"/>
          </a:xfrm>
          <a:prstGeom prst="roundRect">
            <a:avLst>
              <a:gd name="adj" fmla="val 1521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97033" y="50880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4439" y="5285423"/>
            <a:ext cx="323136" cy="32313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97033" y="6045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Handbag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97033" y="654093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3.78 rating</a:t>
            </a:r>
            <a:endParaRPr lang="en-US" sz="18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733EA-89CB-F447-CFFA-2EA6D24E1FE4}"/>
              </a:ext>
            </a:extLst>
          </p:cNvPr>
          <p:cNvSpPr/>
          <p:nvPr/>
        </p:nvSpPr>
        <p:spPr>
          <a:xfrm>
            <a:off x="12836324" y="7656651"/>
            <a:ext cx="1701479" cy="48035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5907" y="366450"/>
            <a:ext cx="2279419" cy="454891"/>
          </a:xfrm>
          <a:prstGeom prst="roundRect">
            <a:avLst>
              <a:gd name="adj" fmla="val 50000"/>
            </a:avLst>
          </a:prstGeom>
          <a:noFill/>
          <a:ln w="762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88953" y="570745"/>
            <a:ext cx="21939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SEGMENTS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93987" y="1245858"/>
            <a:ext cx="5059493" cy="646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Distribution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423420" y="3714631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83.5%</a:t>
            </a:r>
            <a:endParaRPr lang="en-US" sz="2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94" y="2966562"/>
            <a:ext cx="1795343" cy="17953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55447" y="49599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68128" y="5316993"/>
            <a:ext cx="338267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3,257 customers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243846" y="3712845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14.4%</a:t>
            </a:r>
            <a:endParaRPr lang="en-US" sz="2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220" y="2966562"/>
            <a:ext cx="1795343" cy="17953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07902" y="49599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Returning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4286755" y="5316735"/>
            <a:ext cx="341649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560 customers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3349645" y="5942675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2.1%</a:t>
            </a:r>
            <a:endParaRPr lang="en-US" sz="2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019" y="5194606"/>
            <a:ext cx="1795343" cy="17953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381672" y="710953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2377439" y="7405095"/>
            <a:ext cx="341649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 customers</a:t>
            </a:r>
            <a:endParaRPr lang="en-US" sz="1000" dirty="0"/>
          </a:p>
        </p:txBody>
      </p:sp>
      <p:sp>
        <p:nvSpPr>
          <p:cNvPr id="18" name="Text 12"/>
          <p:cNvSpPr/>
          <p:nvPr/>
        </p:nvSpPr>
        <p:spPr>
          <a:xfrm>
            <a:off x="451214" y="1995059"/>
            <a:ext cx="7414983" cy="312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Majority of customers are loyal repeat buyers, presenting strong retention opportunity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C8914F-61E4-5F73-6AFE-4FC717DCC0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897"/>
          <a:stretch>
            <a:fillRect/>
          </a:stretch>
        </p:blipFill>
        <p:spPr>
          <a:xfrm>
            <a:off x="8626971" y="0"/>
            <a:ext cx="600342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763" y="772358"/>
            <a:ext cx="51550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6763" y="1745337"/>
            <a:ext cx="7610475" cy="2157651"/>
          </a:xfrm>
          <a:prstGeom prst="roundRect">
            <a:avLst>
              <a:gd name="adj" fmla="val 15231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7243" y="1775817"/>
            <a:ext cx="876300" cy="2096691"/>
          </a:xfrm>
          <a:prstGeom prst="roundRect">
            <a:avLst>
              <a:gd name="adj" fmla="val 33329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56" y="2659856"/>
            <a:ext cx="328613" cy="3286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2618" y="1994892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892618" y="2448520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1,053 customers (27%)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892618" y="2875717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$59.49 avg spend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892618" y="3302913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$62,645 total revenue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66763" y="4122063"/>
            <a:ext cx="7610475" cy="2157651"/>
          </a:xfrm>
          <a:prstGeom prst="roundRect">
            <a:avLst>
              <a:gd name="adj" fmla="val 15231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97243" y="4152543"/>
            <a:ext cx="876300" cy="2096691"/>
          </a:xfrm>
          <a:prstGeom prst="roundRect">
            <a:avLst>
              <a:gd name="adj" fmla="val 33329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656" y="5036582"/>
            <a:ext cx="328613" cy="3286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892618" y="4371618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892618" y="4825246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2,847 customers (73%)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1892618" y="5252442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$59.87 avg spend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1892618" y="5679638"/>
            <a:ext cx="623506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$170,436 total revenue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6763" y="6526173"/>
            <a:ext cx="7610475" cy="931069"/>
          </a:xfrm>
          <a:prstGeom prst="roundRect">
            <a:avLst>
              <a:gd name="adj" fmla="val 35297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38" y="6859786"/>
            <a:ext cx="273844" cy="2190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78756" y="6800017"/>
            <a:ext cx="667940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Repeat buyers (&gt;5 purchases): 958 subscribers vs 2,518 non-subscribers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41947" y="468868"/>
            <a:ext cx="1364694" cy="32027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344103" y="519946"/>
            <a:ext cx="116038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INSIGHTS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241947" y="857250"/>
            <a:ext cx="4415433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 Group Performance</a:t>
            </a:r>
            <a:endParaRPr lang="en-US" sz="3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47" y="1614130"/>
            <a:ext cx="10146506" cy="56820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41947" y="7487841"/>
            <a:ext cx="101465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Young adults lead revenue generation, followed closely by middle-aged customers</a:t>
            </a: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C3930-8269-2C12-E0D1-B7350B306849}"/>
              </a:ext>
            </a:extLst>
          </p:cNvPr>
          <p:cNvSpPr/>
          <p:nvPr/>
        </p:nvSpPr>
        <p:spPr>
          <a:xfrm>
            <a:off x="12836324" y="7656651"/>
            <a:ext cx="1701479" cy="48035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7500" y="500182"/>
            <a:ext cx="5141238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Discount Strategy Insights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07500" y="1488400"/>
            <a:ext cx="463224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Products Most Dependent on Discounts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1907500" y="2103953"/>
            <a:ext cx="4564499" cy="227052"/>
          </a:xfrm>
          <a:prstGeom prst="roundRect">
            <a:avLst>
              <a:gd name="adj" fmla="val 12002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907500" y="2103953"/>
            <a:ext cx="2282190" cy="227052"/>
          </a:xfrm>
          <a:prstGeom prst="roundRect">
            <a:avLst>
              <a:gd name="adj" fmla="val 12002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608207" y="2103953"/>
            <a:ext cx="48529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907500" y="2557939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Hat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1907500" y="3278981"/>
            <a:ext cx="4374475" cy="227052"/>
          </a:xfrm>
          <a:prstGeom prst="roundRect">
            <a:avLst>
              <a:gd name="adj" fmla="val 12002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7500" y="3278981"/>
            <a:ext cx="2174081" cy="227052"/>
          </a:xfrm>
          <a:prstGeom prst="roundRect">
            <a:avLst>
              <a:gd name="adj" fmla="val 12002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418183" y="3278981"/>
            <a:ext cx="67532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49.7%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907500" y="3732967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Sneakers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1907500" y="4454009"/>
            <a:ext cx="4374475" cy="227052"/>
          </a:xfrm>
          <a:prstGeom prst="roundRect">
            <a:avLst>
              <a:gd name="adj" fmla="val 12002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907500" y="4454009"/>
            <a:ext cx="2147768" cy="227052"/>
          </a:xfrm>
          <a:prstGeom prst="roundRect">
            <a:avLst>
              <a:gd name="adj" fmla="val 120026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18183" y="4454009"/>
            <a:ext cx="67532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49.1%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907500" y="4907994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Coat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1907500" y="5629037"/>
            <a:ext cx="4374475" cy="227052"/>
          </a:xfrm>
          <a:prstGeom prst="roundRect">
            <a:avLst>
              <a:gd name="adj" fmla="val 120026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907500" y="5629037"/>
            <a:ext cx="2108478" cy="227052"/>
          </a:xfrm>
          <a:prstGeom prst="roundRect">
            <a:avLst>
              <a:gd name="adj" fmla="val 120026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418183" y="5629037"/>
            <a:ext cx="67532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48.2%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907500" y="6083022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Sweater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1907500" y="6804065"/>
            <a:ext cx="4374475" cy="227052"/>
          </a:xfrm>
          <a:prstGeom prst="roundRect">
            <a:avLst>
              <a:gd name="adj" fmla="val 120026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907500" y="6804065"/>
            <a:ext cx="2073473" cy="227052"/>
          </a:xfrm>
          <a:prstGeom prst="roundRect">
            <a:avLst>
              <a:gd name="adj" fmla="val 120026"/>
            </a:avLst>
          </a:prstGeom>
          <a:solidFill>
            <a:srgbClr val="59ABA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18183" y="6804065"/>
            <a:ext cx="67532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47.4%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907500" y="7258050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Pants</a:t>
            </a:r>
            <a:endParaRPr lang="en-US" sz="16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276" y="1511141"/>
            <a:ext cx="5186005" cy="5186005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7544276" y="6901458"/>
            <a:ext cx="5186005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High-spending discount users still purchase above average amounts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704BE1-EB54-48A2-46B5-3198A16FFA76}"/>
              </a:ext>
            </a:extLst>
          </p:cNvPr>
          <p:cNvSpPr/>
          <p:nvPr/>
        </p:nvSpPr>
        <p:spPr>
          <a:xfrm>
            <a:off x="12836324" y="7656651"/>
            <a:ext cx="1701479" cy="48035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321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Nunito Semi Bold</vt:lpstr>
      <vt:lpstr>Nunito Light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MOHD AFRIDI</dc:creator>
  <cp:lastModifiedBy>MOHD AFRIDI</cp:lastModifiedBy>
  <cp:revision>4</cp:revision>
  <dcterms:created xsi:type="dcterms:W3CDTF">2026-01-15T11:29:53Z</dcterms:created>
  <dcterms:modified xsi:type="dcterms:W3CDTF">2026-01-15T12:49:21Z</dcterms:modified>
</cp:coreProperties>
</file>